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914400"/>
            <a:ext cx="9448495" cy="5029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3600">
                <a:solidFill>
                  <a:srgbClr val="EA6C8D"/>
                </a:solidFill>
              </a:defRPr>
            </a:pPr>
            <a:r>
              <a:t>♥</a:t>
            </a:r>
          </a:p>
          <a:p>
            <a:pPr algn="ctr">
              <a:defRPr sz="4000" b="1">
                <a:solidFill>
                  <a:srgbClr val="4A1525"/>
                </a:solidFill>
                <a:latin typeface="Georgia"/>
              </a:defRPr>
            </a:pPr>
            <a:r>
              <a:t>Propuesta de Bienestar Corporativo</a:t>
            </a:r>
          </a:p>
          <a:p>
            <a:pPr algn="ctr">
              <a:defRPr sz="2200" b="1">
                <a:solidFill>
                  <a:srgbClr val="EA6C8D"/>
                </a:solidFill>
                <a:latin typeface="Calibri"/>
              </a:defRPr>
            </a:pPr>
            <a:r>
              <a:t>MARY KAY® COLOMBIA</a:t>
            </a:r>
          </a:p>
          <a:p>
            <a:pPr algn="ctr">
              <a:defRPr sz="1600">
                <a:solidFill>
                  <a:srgbClr val="7A4B58"/>
                </a:solidFill>
                <a:latin typeface="Calibri"/>
              </a:defRPr>
            </a:pPr>
            <a:r>
              <a:t>By Susana Rodríguez</a:t>
            </a:r>
            <a:br/>
            <a:r>
              <a:t>Consultora de Belleza Mary Kay Colombia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MARCA LÍDER GLOBAL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Más de 61 años de experiencia e innovación cosmética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🏆 MARCA #1 EN EL MUNDO</a:t>
            </a:r>
          </a:p>
          <a:p>
            <a:br/>
            <a:pPr>
              <a:defRPr sz="1500">
                <a:solidFill>
                  <a:srgbClr val="3B121E"/>
                </a:solidFill>
              </a:defRPr>
            </a:pPr>
            <a:r>
              <a:t>• Reconocida por 3 años consecutivos como la marca #1 de venta directa de belleza en el mundo.</a:t>
            </a:r>
            <a:br/>
            <a:br/>
            <a:r>
              <a:t>• Fundada en Dallas, Texas (EE. UU.) ofreciendo los más altos estándares internacionales de calidad y seguridad.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4A1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  <a:latin typeface="Georgia"/>
              </a:defRPr>
            </a:pPr>
            <a:r>
              <a:t>Cuidado de la Piel, Maquillaje y Fragancias</a:t>
            </a:r>
          </a:p>
          <a:p>
            <a:br/>
            <a:pPr>
              <a:defRPr sz="1500">
                <a:solidFill>
                  <a:srgbClr val="FFF0F4"/>
                </a:solidFill>
              </a:defRPr>
            </a:pPr>
            <a:r>
              <a:t>✨ Portafolio completo probado dermatológicamente</a:t>
            </a:r>
            <a:br/>
            <a:r>
              <a:t>✨ Tecnología anti-edad TimeWise® 3D</a:t>
            </a:r>
            <a:br/>
            <a:r>
              <a:t>✨ Soluciones dermo-cosméticas adaptables a cada tipo de piel</a:t>
            </a:r>
            <a:br/>
            <a:r>
              <a:t>✨ Experiencia personalizada en el lugar de trabajo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RESPALDO CIENTÍFICO Y PATENTES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Compromiso global con la investigación y el rigor cosmético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28800"/>
            <a:ext cx="3328416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Top 5 Mundial</a:t>
            </a:r>
          </a:p>
          <a:p>
            <a:br/>
            <a:pPr algn="ctr">
              <a:defRPr sz="1400">
                <a:solidFill>
                  <a:srgbClr val="3B121E"/>
                </a:solidFill>
              </a:defRPr>
            </a:pPr>
            <a:r>
              <a:t>Reconocida como una de las cinco mejores marcas en cuidado de la piel a nivel global.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25696" y="1828800"/>
            <a:ext cx="3328416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Conciencia de Piel</a:t>
            </a:r>
          </a:p>
          <a:p>
            <a:br/>
            <a:pPr algn="ctr">
              <a:defRPr sz="1400">
                <a:solidFill>
                  <a:srgbClr val="3B121E"/>
                </a:solidFill>
              </a:defRPr>
            </a:pPr>
            <a:r>
              <a:t>Fomentamos sesiones prácticas que enseñan cómo cuidar la piel adecuadamente, promoviendo el autocuidado diario.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19872" y="1828800"/>
            <a:ext cx="3328416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+1.200 Patentes</a:t>
            </a:r>
          </a:p>
          <a:p>
            <a:br/>
            <a:pPr algn="ctr">
              <a:defRPr sz="1400">
                <a:solidFill>
                  <a:srgbClr val="3B121E"/>
                </a:solidFill>
              </a:defRPr>
            </a:pPr>
            <a:r>
              <a:t>Mary Kay invierte millones de dólares anualmente en investigación para garantizar resultados excepcionales.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CARACTERÍSTICAS DE NUESTROS PRODUCTOS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Fórmulas de alta tecnología dermo-cosmética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4389120"/>
          </a:xfrm>
          <a:prstGeom prst="roundRect">
            <a:avLst/>
          </a:prstGeom>
          <a:solidFill>
            <a:srgbClr val="FFF0F4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Estándares de Calidad y Seguridad Supremo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✅ Dermatológicamente probados e hipoalergénicos.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✅ No comedogénicos (libres de aceite, no obstruyen los poros).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✅ Fórmulas altamente concentradas de alta eficacia.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✅ Alta cosmética: actúan tanto en capas superficiales como profundas de la piel.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✅ Sin fragancias artificiales y aptos para todo tipo de piel (incluso piel sensible).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✅ Innovación respaldada por ciencia, laboratorios y biotecnología.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NUESTRA RESPONSABILIDAD SOCIAL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Líderes globales en innovación ética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1645920"/>
            <a:ext cx="9448495" cy="4389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400" b="1">
                <a:solidFill>
                  <a:srgbClr val="4A1525"/>
                </a:solidFill>
                <a:latin typeface="Georgia"/>
              </a:defRPr>
            </a:pPr>
            <a:r>
              <a:t>🌿 Pioneros en Métodos Alternativos Sin Animales</a:t>
            </a:r>
          </a:p>
          <a:p>
            <a:br/>
            <a:pPr algn="ctr">
              <a:defRPr sz="1600">
                <a:solidFill>
                  <a:srgbClr val="3B121E"/>
                </a:solidFill>
              </a:defRPr>
            </a:pPr>
            <a:r>
              <a:t>Mary Kay NO realiza pruebas en animales y es pionera en el desarrollo de pruebas alternativas seguras utilizando nuestro propio laboratorio In-Vitro.</a:t>
            </a:r>
            <a:br/>
            <a:br/>
            <a:r>
              <a:t>Somos reconocidos internacionalmente como líderes en innovación ética dentro de la industria cosmética mundial.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LA IMPORTANCIA DEL CUIDADO DE LA PIEL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¿Sabías que el 80% del envejecimiento es causado por factores externos?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0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4A1525"/>
                </a:solidFill>
                <a:latin typeface="Georgia"/>
              </a:defRPr>
            </a:pPr>
            <a:r>
              <a:t>⚠️ Agresores en la Jornada Laboral</a:t>
            </a:r>
          </a:p>
          <a:p>
            <a:pPr>
              <a:defRPr sz="1400">
                <a:solidFill>
                  <a:srgbClr val="3B121E"/>
                </a:solidFill>
              </a:defRPr>
            </a:pPr>
            <a:r>
              <a:t>• Aire Acondicionado Continuo (Deshidratación y tirantez).</a:t>
            </a:r>
          </a:p>
          <a:p>
            <a:pPr>
              <a:defRPr sz="1400">
                <a:solidFill>
                  <a:srgbClr val="3B121E"/>
                </a:solidFill>
              </a:defRPr>
            </a:pPr>
            <a:r>
              <a:t>• Luz Azul de Monitores (Estrés oxidativo y manchas).</a:t>
            </a:r>
          </a:p>
          <a:p>
            <a:pPr>
              <a:defRPr sz="1400">
                <a:solidFill>
                  <a:srgbClr val="3B121E"/>
                </a:solidFill>
              </a:defRPr>
            </a:pPr>
            <a:r>
              <a:t>• Estrés y Cortisol Laboral (Brotes y opacidad).</a:t>
            </a:r>
          </a:p>
          <a:p>
            <a:pPr>
              <a:defRPr sz="1400">
                <a:solidFill>
                  <a:srgbClr val="3B121E"/>
                </a:solidFill>
              </a:defRPr>
            </a:pPr>
            <a:r>
              <a:t>• Postura y Fatiga Facial (Tensión periocular).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4A1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FFFFFF"/>
                </a:solidFill>
                <a:latin typeface="Georgia"/>
              </a:defRPr>
            </a:pPr>
            <a:r>
              <a:t>Factores Comunes que Afectan la Piel</a:t>
            </a:r>
          </a:p>
          <a:p>
            <a:pPr>
              <a:defRPr sz="1400">
                <a:solidFill>
                  <a:srgbClr val="FFF0F4"/>
                </a:solidFill>
              </a:defRPr>
            </a:pPr>
            <a:r>
              <a:t>1. Uso de productos no acordes al tipo de piel.</a:t>
            </a:r>
          </a:p>
          <a:p>
            <a:pPr>
              <a:defRPr sz="1400">
                <a:solidFill>
                  <a:srgbClr val="FFF0F4"/>
                </a:solidFill>
              </a:defRPr>
            </a:pPr>
            <a:r>
              <a:t>2. Falta de una rutina básica de limpieza y protección.</a:t>
            </a:r>
          </a:p>
          <a:p>
            <a:pPr>
              <a:defRPr sz="1400">
                <a:solidFill>
                  <a:srgbClr val="FFF0F4"/>
                </a:solidFill>
              </a:defRPr>
            </a:pPr>
            <a:r>
              <a:t>3. Falsa creencia de que cuidarse es costoso o difícil.</a:t>
            </a:r>
          </a:p>
          <a:p>
            <a:br/>
            <a:pPr>
              <a:defRPr sz="1400">
                <a:solidFill>
                  <a:srgbClr val="FFF0F4"/>
                </a:solidFill>
              </a:defRPr>
            </a:pPr>
            <a:r>
              <a:t>A partir de los 20 años, la piel reduce componentes clave. Prevenir es la solución.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NUESTRO ENFOQUE CORPORATIVO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Brindar soluciones efectivas, accesibles y personalizadas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Imagen Personal</a:t>
            </a:r>
          </a:p>
          <a:p>
            <a:br/>
            <a:pPr algn="ctr">
              <a:defRPr sz="1400">
                <a:solidFill>
                  <a:srgbClr val="3B121E"/>
                </a:solidFill>
              </a:defRPr>
            </a:pPr>
            <a:r>
              <a:t>Aumenta la confianza, la autoestima y la proyección profesional.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25696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Comportamiento</a:t>
            </a:r>
          </a:p>
          <a:p>
            <a:br/>
            <a:pPr algn="ctr">
              <a:defRPr sz="1400">
                <a:solidFill>
                  <a:srgbClr val="3B121E"/>
                </a:solidFill>
              </a:defRPr>
            </a:pPr>
            <a:r>
              <a:t>Mejora las relaciones interpersonales, la empatía y el clima laboral.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19872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Conocimiento</a:t>
            </a:r>
          </a:p>
          <a:p>
            <a:br/>
            <a:pPr algn="ctr">
              <a:defRPr sz="1400">
                <a:solidFill>
                  <a:srgbClr val="3B121E"/>
                </a:solidFill>
              </a:defRPr>
            </a:pPr>
            <a:r>
              <a:t>Empodera al colaborador con herramientas prácticas de autocuidado diario.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NUESTRAS 3 PROPUESTAS PARA TU EMPRESA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Nos adaptamos 100% a tus necesidades y espacios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FFF0F4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4A1525"/>
                </a:solidFill>
                <a:latin typeface="Georgia"/>
              </a:defRPr>
            </a:pPr>
            <a:r>
              <a:t>1. Propuesta Empresarial</a:t>
            </a:r>
          </a:p>
          <a:p>
            <a:br/>
            <a:pPr>
              <a:defRPr sz="1400">
                <a:solidFill>
                  <a:srgbClr val="3B121E"/>
                </a:solidFill>
              </a:defRPr>
            </a:pPr>
            <a:r>
              <a:t>Sesiones prácticas en grupos reducidos de 5 a 8 colaboradores (30-40 min) para atención personalizada.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25696" y="1645920"/>
            <a:ext cx="3328416" cy="4389120"/>
          </a:xfrm>
          <a:prstGeom prst="roundRect">
            <a:avLst/>
          </a:prstGeom>
          <a:solidFill>
            <a:srgbClr val="FFF0F4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4A1525"/>
                </a:solidFill>
                <a:latin typeface="Georgia"/>
              </a:defRPr>
            </a:pPr>
            <a:r>
              <a:t>2. Propuesta Comercial</a:t>
            </a:r>
          </a:p>
          <a:p>
            <a:br/>
            <a:pPr>
              <a:defRPr sz="1400">
                <a:solidFill>
                  <a:srgbClr val="3B121E"/>
                </a:solidFill>
              </a:defRPr>
            </a:pPr>
            <a:r>
              <a:t>Opciones de kits de regalo adaptados al presupuesto de tu empresa (Día de la mujer, reconocimientos, fin de año).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19872" y="1645920"/>
            <a:ext cx="3328416" cy="4389120"/>
          </a:xfrm>
          <a:prstGeom prst="roundRect">
            <a:avLst/>
          </a:prstGeom>
          <a:solidFill>
            <a:srgbClr val="FFF0F4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4A1525"/>
                </a:solidFill>
                <a:latin typeface="Georgia"/>
              </a:defRPr>
            </a:pPr>
            <a:r>
              <a:t>3. Propuesta de Exhibición</a:t>
            </a:r>
          </a:p>
          <a:p>
            <a:br/>
            <a:pPr>
              <a:defRPr sz="1400">
                <a:solidFill>
                  <a:srgbClr val="3B121E"/>
                </a:solidFill>
              </a:defRPr>
            </a:pPr>
            <a:r>
              <a:t>Stands interactivos y Skin Bar de experiencia directa en jornadas o ferias de salud corporativa.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REQUISITOS BÁSICOS Y LOGÍSTICA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Cero carga presupuestaria ni operativa para la empresa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645920"/>
            <a:ext cx="1036289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4A1525"/>
                </a:solidFill>
                <a:latin typeface="Georgia"/>
              </a:defRPr>
            </a:pPr>
            <a:r>
              <a:t>🏢 Requisitos Sencillos de la Empresa: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• Espacio cómodo para interactuar (sala de juntas, auditorio o zona de bienestar).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• Mesas y sillas para los participantes.</a:t>
            </a:r>
          </a:p>
          <a:p>
            <a:pPr>
              <a:defRPr sz="1500">
                <a:solidFill>
                  <a:srgbClr val="3B121E"/>
                </a:solidFill>
              </a:defRPr>
            </a:pPr>
            <a:r>
              <a:t>• Acceso cercano a un baño o punto de agua limpia para demostraciones prácticas.</a:t>
            </a:r>
          </a:p>
          <a:p>
            <a:br/>
            <a:pPr>
              <a:defRPr sz="1500">
                <a:solidFill>
                  <a:srgbClr val="3B121E"/>
                </a:solidFill>
              </a:defRPr>
            </a:pPr>
            <a:r>
              <a:t>⭐ Susana Rodríguez aporta el 100% de los insumos, espejos individuales, productos de prueba y mantelería sin ningún costo adicional para la empresa.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NUESTRO OBJETIVO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Crear un espacio de bienestar laboral integral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1645920"/>
            <a:ext cx="9448495" cy="4389120"/>
          </a:xfrm>
          <a:prstGeom prst="roundRect">
            <a:avLst/>
          </a:prstGeom>
          <a:solidFill>
            <a:srgbClr val="4A15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Crear un espacio donde tus colaboradores puedan:</a:t>
            </a:r>
          </a:p>
          <a:p>
            <a:br/>
            <a:pPr>
              <a:defRPr sz="1500">
                <a:solidFill>
                  <a:srgbClr val="FFF0F4"/>
                </a:solidFill>
              </a:defRPr>
            </a:pPr>
            <a:r>
              <a:t>1. Aprender a cuidar su piel con los mejores productos dermo-cosméticos.</a:t>
            </a:r>
          </a:p>
          <a:p>
            <a:pPr>
              <a:defRPr sz="1500">
                <a:solidFill>
                  <a:srgbClr val="FFF0F4"/>
                </a:solidFill>
              </a:defRPr>
            </a:pPr>
            <a:r>
              <a:t>2. Potenciar su imagen personal y actitud profesional.</a:t>
            </a:r>
          </a:p>
          <a:p>
            <a:pPr>
              <a:defRPr sz="1500">
                <a:solidFill>
                  <a:srgbClr val="FFF0F4"/>
                </a:solidFill>
              </a:defRPr>
            </a:pPr>
            <a:r>
              <a:t>3. Vivir una experiencia única que fomente la productividad y el autocuidado.</a:t>
            </a:r>
          </a:p>
          <a:p>
            <a:br/>
            <a:pPr>
              <a:defRPr sz="1500">
                <a:solidFill>
                  <a:srgbClr val="FFF0F4"/>
                </a:solidFill>
              </a:defRPr>
            </a:pPr>
            <a:r>
              <a:t>✨ Llevamos el bienestar y la excelencia de Mary Kay hasta su empresa, sin ningún costo adicional.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4A1525"/>
                </a:solidFill>
                <a:latin typeface="Georgia"/>
              </a:defRPr>
            </a:pPr>
            <a:r>
              <a:t>CLIENTES DESTACADOS</a:t>
            </a:r>
          </a:p>
          <a:p>
            <a:pPr>
              <a:defRPr sz="1400">
                <a:solidFill>
                  <a:srgbClr val="7A4B58"/>
                </a:solidFill>
                <a:latin typeface="Calibri"/>
              </a:defRPr>
            </a:pPr>
            <a:r>
              <a:t>Empresas e instituciones que han confiado en Mary Kay®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984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4A1525"/>
                </a:solidFill>
                <a:latin typeface="Georgia"/>
              </a:defRPr>
            </a:pPr>
            <a:r>
              <a:t>Algunos de los Clientes que Han Confiado en la Marca:</a:t>
            </a:r>
          </a:p>
          <a:p>
            <a:br/>
            <a:pPr>
              <a:defRPr sz="1400">
                <a:solidFill>
                  <a:srgbClr val="3B121E"/>
                </a:solidFill>
              </a:defRPr>
            </a:pPr>
            <a:r>
              <a:t>• Estelar Hoteles  |  • Hotel Las Américas  |  • UNIMINUTO</a:t>
            </a:r>
            <a:br/>
            <a:r>
              <a:t>• Fundación Cardioinfantil  |  • Banco de Bogotá  |  • Magic  |  • Nails LS</a:t>
            </a:r>
            <a:br/>
            <a:r>
              <a:t>• NH Hotels  |  • Lagoon  |  • Universidad Nacional de Colombia</a:t>
            </a:r>
            <a:br/>
            <a:r>
              <a:t>• Umbral Propiedad Raíz  |  • Asociación Casamata  |  • Titularizadora Colombiana</a:t>
            </a:r>
            <a:br/>
            <a:r>
              <a:t>• Duwest Colombia  |  • Grupo Argos  |  • Radisson Hotels</a:t>
            </a:r>
            <a:br/>
            <a:r>
              <a:t>• Universidad Central  |  • Caja de la Vivienda Popular  |  • Thomas Greg &amp; Sons</a:t>
            </a:r>
            <a:br/>
            <a:r>
              <a:t>• Protección Pensiones y Cesantías  |  • Santa Lucía Laboratorio Clínico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914400"/>
            <a:ext cx="9448495" cy="5029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A6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600" b="1">
                <a:solidFill>
                  <a:srgbClr val="4A1525"/>
                </a:solidFill>
                <a:latin typeface="Georgia"/>
              </a:defRPr>
            </a:pPr>
            <a:r>
              <a:t>¡Estamos seguros de que la disfrutarán de principio a fin!</a:t>
            </a:r>
          </a:p>
          <a:p>
            <a:br/>
            <a:pPr algn="ctr">
              <a:defRPr sz="2000" b="1">
                <a:solidFill>
                  <a:srgbClr val="EA6C8D"/>
                </a:solidFill>
                <a:latin typeface="Calibri"/>
              </a:defRPr>
            </a:pPr>
            <a:r>
              <a:t>Susana Rodríguez</a:t>
            </a:r>
            <a:br/>
            <a:r>
              <a:t>Consultora de belleza Mary Kay Colombia</a:t>
            </a:r>
          </a:p>
          <a:p>
            <a:br/>
            <a:pPr algn="ctr">
              <a:defRPr sz="1600">
                <a:solidFill>
                  <a:srgbClr val="3B121E"/>
                </a:solidFill>
                <a:latin typeface="Calibri"/>
              </a:defRPr>
            </a:pPr>
            <a:r>
              <a:t>📞 WhatsApp: +57 321 576 6840</a:t>
            </a:r>
            <a:br/>
            <a:r>
              <a:t>✉️ Correo: susirodri815@gmail.com</a:t>
            </a:r>
            <a:br/>
            <a:br/>
            <a:r>
              <a:t>Somos la oportunidad de brindar bienestar a tu empresa.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